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68" r:id="rId6"/>
    <p:sldId id="269" r:id="rId7"/>
    <p:sldId id="259" r:id="rId8"/>
    <p:sldId id="265" r:id="rId9"/>
    <p:sldId id="261" r:id="rId10"/>
    <p:sldId id="266" r:id="rId11"/>
    <p:sldId id="271" r:id="rId12"/>
    <p:sldId id="267" r:id="rId13"/>
    <p:sldId id="272" r:id="rId14"/>
    <p:sldId id="273" r:id="rId15"/>
    <p:sldId id="263" r:id="rId16"/>
    <p:sldId id="26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585"/>
    <a:srgbClr val="283A34"/>
    <a:srgbClr val="545454"/>
    <a:srgbClr val="437798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28800-2BD2-4B48-81D8-4E4812BB876B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B4421-6372-41A9-8D96-86E8C73BC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B4421-6372-41A9-8D96-86E8C73BC6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NH_Providers_logo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6400" y="5638800"/>
            <a:ext cx="3657600" cy="1279051"/>
          </a:xfrm>
          <a:prstGeom prst="rect">
            <a:avLst/>
          </a:prstGeom>
        </p:spPr>
      </p:pic>
      <p:pic>
        <p:nvPicPr>
          <p:cNvPr id="15" name="Picture 14" descr="Providers Social Media Image 1.png"/>
          <p:cNvPicPr>
            <a:picLocks noChangeAspect="1"/>
          </p:cNvPicPr>
          <p:nvPr userDrawn="1"/>
        </p:nvPicPr>
        <p:blipFill>
          <a:blip r:embed="rId3" cstate="print"/>
          <a:srcRect t="17945" b="43045"/>
          <a:stretch>
            <a:fillRect/>
          </a:stretch>
        </p:blipFill>
        <p:spPr>
          <a:xfrm>
            <a:off x="381000" y="5715000"/>
            <a:ext cx="3124200" cy="1021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F126-D4A8-4C03-8B38-FB0A4463C2A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CE20-1E23-4541-A94A-0E79100C7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H_Providers_logo-0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486400" y="5638800"/>
            <a:ext cx="3657600" cy="1279051"/>
          </a:xfrm>
          <a:prstGeom prst="rect">
            <a:avLst/>
          </a:prstGeom>
        </p:spPr>
      </p:pic>
      <p:pic>
        <p:nvPicPr>
          <p:cNvPr id="9" name="Picture 8" descr="Providers Social Media Image 1.png"/>
          <p:cNvPicPr>
            <a:picLocks noChangeAspect="1"/>
          </p:cNvPicPr>
          <p:nvPr userDrawn="1"/>
        </p:nvPicPr>
        <p:blipFill>
          <a:blip r:embed="rId14" cstate="print"/>
          <a:srcRect t="17945" b="43045"/>
          <a:stretch>
            <a:fillRect/>
          </a:stretch>
        </p:blipFill>
        <p:spPr>
          <a:xfrm>
            <a:off x="381000" y="5715000"/>
            <a:ext cx="3124200" cy="10216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37798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45454"/>
          </a:solidFill>
          <a:latin typeface="Century Gothic" pitchFamily="34" charset="0"/>
          <a:ea typeface="Nirmala UI Semilight" pitchFamily="34" charset="0"/>
          <a:cs typeface="Nirmala UI Semi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providers.org/toolkit" TargetMode="External"/><Relationship Id="rId2" Type="http://schemas.openxmlformats.org/officeDocument/2006/relationships/hyperlink" Target="http://www.nhproviders.org/braininjuryoverdo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iri@nhproviders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743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545454"/>
                </a:solidFill>
              </a:rPr>
              <a:t>GET TO KNOW</a:t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437798"/>
                </a:solidFill>
              </a:rPr>
              <a:t>THE BASICS </a:t>
            </a:r>
            <a:r>
              <a:rPr lang="en-US" dirty="0" smtClean="0">
                <a:solidFill>
                  <a:srgbClr val="545454"/>
                </a:solidFill>
              </a:rPr>
              <a:t/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545454"/>
                </a:solidFill>
              </a:rPr>
              <a:t>OF BRAIN INJURY FROM </a:t>
            </a:r>
            <a:br>
              <a:rPr lang="en-US" dirty="0" smtClean="0">
                <a:solidFill>
                  <a:srgbClr val="545454"/>
                </a:solidFill>
              </a:rPr>
            </a:br>
            <a:r>
              <a:rPr lang="en-US" dirty="0" smtClean="0">
                <a:solidFill>
                  <a:srgbClr val="545454"/>
                </a:solidFill>
              </a:rPr>
              <a:t>OPIOID OVERDOSE</a:t>
            </a:r>
            <a:endParaRPr lang="en-US" dirty="0">
              <a:solidFill>
                <a:srgbClr val="54545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9248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 smtClean="0"/>
              <a:t>Presentation  for  Healthcare Professionals and First Responders </a:t>
            </a:r>
            <a:r>
              <a:rPr lang="en-US" sz="2000" i="1" dirty="0" smtClean="0"/>
              <a:t>provided by the NH Providers Association</a:t>
            </a: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5541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2. Brain injury that results from opioid overdose may be impacting the effectiveness of treatment and recovery.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Major neurocognitive functions such as attention, memory, processing, and executive functioning are required for successful substance use treatment, </a:t>
            </a:r>
            <a:r>
              <a:rPr lang="en-US" b="1" dirty="0" smtClean="0"/>
              <a:t>but can be the MOST impacted </a:t>
            </a:r>
            <a:r>
              <a:rPr lang="en-US" dirty="0" smtClean="0"/>
              <a:t>and impaired functions as a result of brain injury.</a:t>
            </a:r>
            <a:endParaRPr lang="en-US" strike="sngStrik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dirty="0" smtClean="0"/>
              <a:t>Screening can and should be performed to identify brain injury from opioid overdose and to modify the course of treatment if needed.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5541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3. Screening can and should be performed to identify brain injury from opioid overdose and to modify the course of treatment if needed.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Screening and formal medical evaluation </a:t>
            </a:r>
            <a:r>
              <a:rPr lang="en-US" dirty="0" smtClean="0"/>
              <a:t>is recommended </a:t>
            </a:r>
            <a:r>
              <a:rPr lang="en-US" dirty="0" smtClean="0"/>
              <a:t>and should be discussed with the individual’s medical care team.</a:t>
            </a:r>
          </a:p>
          <a:p>
            <a:r>
              <a:rPr lang="en-US" dirty="0" smtClean="0"/>
              <a:t>Substance use disorder treatment can be modified in many ways, including shorter and more frequent therapy sessions, flexible appointment times, and smaller sizes for group settings.</a:t>
            </a:r>
            <a:endParaRPr lang="en-US" strike="sngStrik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</a:t>
            </a:r>
            <a:r>
              <a:rPr lang="en-US" dirty="0" smtClean="0"/>
              <a:t>for Brain Injury from Opioid Overdose </a:t>
            </a:r>
            <a:r>
              <a:rPr lang="en-US" dirty="0" smtClean="0"/>
              <a:t>(</a:t>
            </a:r>
            <a:r>
              <a:rPr lang="en-US" dirty="0" smtClean="0"/>
              <a:t>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specific</a:t>
            </a:r>
            <a:r>
              <a:rPr lang="en-US" dirty="0" smtClean="0"/>
              <a:t> tool is not yet available to screen for brain injury from opioid overdose, but there are recommended questions you </a:t>
            </a:r>
            <a:r>
              <a:rPr lang="en-US" dirty="0" smtClean="0"/>
              <a:t>can </a:t>
            </a:r>
            <a:r>
              <a:rPr lang="en-US" dirty="0" smtClean="0"/>
              <a:t>ask a client/patient: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for Brain Injury from Opioid Overdose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Have you ever lost consciousness from a drug overdose(s)?</a:t>
            </a:r>
          </a:p>
          <a:p>
            <a:r>
              <a:rPr lang="en-US" dirty="0" smtClean="0"/>
              <a:t>Do you know how many times you have lost consciousness from a drug overdose?</a:t>
            </a:r>
          </a:p>
          <a:p>
            <a:r>
              <a:rPr lang="en-US" dirty="0" smtClean="0"/>
              <a:t>If you have lost consciousness from a drug overdose, do you know when the event(s) occurred?</a:t>
            </a:r>
          </a:p>
          <a:p>
            <a:r>
              <a:rPr lang="en-US" dirty="0" smtClean="0"/>
              <a:t>Have you noticed changes since the overdose(s) occurred, such as:</a:t>
            </a:r>
          </a:p>
          <a:p>
            <a:pPr lvl="1"/>
            <a:r>
              <a:rPr lang="en-US" dirty="0" smtClean="0"/>
              <a:t>Word-finding issues</a:t>
            </a:r>
          </a:p>
          <a:p>
            <a:pPr lvl="1"/>
            <a:r>
              <a:rPr lang="en-US" dirty="0" smtClean="0"/>
              <a:t>Memory impairment</a:t>
            </a:r>
          </a:p>
          <a:p>
            <a:pPr lvl="1"/>
            <a:r>
              <a:rPr lang="en-US" dirty="0" smtClean="0"/>
              <a:t>Mood swings</a:t>
            </a:r>
          </a:p>
          <a:p>
            <a:pPr lvl="1"/>
            <a:r>
              <a:rPr lang="en-US" dirty="0" smtClean="0"/>
              <a:t>Difficulty focusing</a:t>
            </a:r>
          </a:p>
          <a:p>
            <a:pPr lvl="1"/>
            <a:r>
              <a:rPr lang="en-US" dirty="0" smtClean="0"/>
              <a:t>Impulsive behavior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I learn more?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You can find more information at </a:t>
            </a:r>
            <a:r>
              <a:rPr lang="en-US" dirty="0" smtClean="0">
                <a:solidFill>
                  <a:srgbClr val="6D9585"/>
                </a:solidFill>
                <a:hlinkClick r:id="rId2"/>
              </a:rPr>
              <a:t>nhproviders.org/</a:t>
            </a:r>
            <a:r>
              <a:rPr lang="en-US" dirty="0" err="1" smtClean="0">
                <a:solidFill>
                  <a:srgbClr val="6D9585"/>
                </a:solidFill>
                <a:hlinkClick r:id="rId2"/>
              </a:rPr>
              <a:t>braininjuryoverdose</a:t>
            </a:r>
            <a:endParaRPr lang="en-US" dirty="0" smtClean="0">
              <a:solidFill>
                <a:srgbClr val="6D9585"/>
              </a:solidFill>
            </a:endParaRPr>
          </a:p>
          <a:p>
            <a:pPr lvl="1"/>
            <a:r>
              <a:rPr lang="en-US" dirty="0" smtClean="0"/>
              <a:t>Additional </a:t>
            </a:r>
            <a:r>
              <a:rPr lang="en-US" dirty="0" smtClean="0"/>
              <a:t>information, resources, and continuing education </a:t>
            </a:r>
            <a:r>
              <a:rPr lang="en-US" dirty="0" smtClean="0"/>
              <a:t>are available</a:t>
            </a:r>
          </a:p>
          <a:p>
            <a:pPr lvl="1"/>
            <a:r>
              <a:rPr lang="en-US" dirty="0" smtClean="0"/>
              <a:t>A Community Toolkit is also available so that you can share this message with your community.</a:t>
            </a:r>
          </a:p>
          <a:p>
            <a:pPr lvl="2"/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nhproviders.org/toolkit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304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i="1" dirty="0" smtClean="0"/>
              <a:t>CONTACT INFORMATION</a:t>
            </a:r>
          </a:p>
          <a:p>
            <a:pPr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For information on the Get to Know the BASICS of Brain Injury from Opioid Overdose campaign and Community Toolkit, please contact </a:t>
            </a:r>
            <a:r>
              <a:rPr lang="en-US" sz="2400" i="1" dirty="0" err="1" smtClean="0"/>
              <a:t>Kiri</a:t>
            </a:r>
            <a:r>
              <a:rPr lang="en-US" sz="2400" i="1" dirty="0" smtClean="0"/>
              <a:t> Stroh, </a:t>
            </a:r>
            <a:r>
              <a:rPr lang="en-US" sz="2400" i="1" dirty="0" smtClean="0">
                <a:hlinkClick r:id="rId2"/>
              </a:rPr>
              <a:t>kiri@nhproviders.org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Note: This presentation was revised in April 2021.</a:t>
            </a:r>
          </a:p>
          <a:p>
            <a:endParaRPr lang="en-US" sz="2400" i="1" dirty="0" smtClean="0"/>
          </a:p>
          <a:p>
            <a:pPr>
              <a:buNone/>
            </a:pPr>
            <a:endParaRPr lang="en-US" sz="2400" i="1" dirty="0"/>
          </a:p>
          <a:p>
            <a:pPr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Hong, J. S., Moran, M. T., Eaton, L. A., &amp; Grafton, L. M. (2019). Neurologic, Cognitive, and Behavioral Consequences of Opioid Overdose: A Review. </a:t>
            </a:r>
            <a:r>
              <a:rPr lang="en-US" i="1" dirty="0" smtClean="0"/>
              <a:t>Current Physical Medicine and Rehabilitation Reports,</a:t>
            </a:r>
            <a:r>
              <a:rPr lang="en-US" dirty="0" smtClean="0"/>
              <a:t> </a:t>
            </a:r>
            <a:r>
              <a:rPr lang="en-US" i="1" dirty="0" smtClean="0"/>
              <a:t>7</a:t>
            </a:r>
            <a:r>
              <a:rPr lang="en-US" dirty="0" smtClean="0"/>
              <a:t>(4), 305-313. doi:10.1007/s40141-019-00247-2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Sieradzki</a:t>
            </a:r>
            <a:r>
              <a:rPr lang="en-US" dirty="0" smtClean="0"/>
              <a:t>, K., &amp; </a:t>
            </a:r>
            <a:r>
              <a:rPr lang="en-US" dirty="0" err="1" smtClean="0"/>
              <a:t>Capuco</a:t>
            </a:r>
            <a:r>
              <a:rPr lang="en-US" dirty="0" smtClean="0"/>
              <a:t>, J. (2020, September 1). Brain Injury:  The Silent Partner in Substance Use Disorder &amp; Strategies To Help Those Impacted. Annual Meeting New Hampshire Providers Association, Virtual Summit (New Hampshire).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Brain Injury from Opioid Overdose?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During an opioid overdose, injury to the brain can occur</a:t>
            </a:r>
          </a:p>
          <a:p>
            <a:pPr lvl="1"/>
            <a:r>
              <a:rPr lang="en-US" dirty="0" smtClean="0"/>
              <a:t>Hypoxic and anoxic events are possible</a:t>
            </a:r>
          </a:p>
          <a:p>
            <a:pPr lvl="2"/>
            <a:r>
              <a:rPr lang="en-US" dirty="0" smtClean="0"/>
              <a:t>Hypoxic brain injury occurs when oxygen flow is restricted to the brain</a:t>
            </a:r>
          </a:p>
          <a:p>
            <a:pPr lvl="2"/>
            <a:r>
              <a:rPr lang="en-US" dirty="0" smtClean="0"/>
              <a:t>Anoxic brain injury occurs when there is a complete lack of oxygen to the brain</a:t>
            </a:r>
          </a:p>
          <a:p>
            <a:pPr lvl="1"/>
            <a:r>
              <a:rPr lang="en-US" dirty="0" smtClean="0"/>
              <a:t>These acquired brain injuries can result in physical impairments and/or changes in behaviors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is Anoxic/Hypoxic Brain Injury occurring?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the regular use of the drug </a:t>
            </a:r>
            <a:r>
              <a:rPr lang="en-US" dirty="0" err="1"/>
              <a:t>Naloxone</a:t>
            </a:r>
            <a:r>
              <a:rPr lang="en-US" dirty="0"/>
              <a:t> (or brand-name </a:t>
            </a:r>
            <a:r>
              <a:rPr lang="en-US" dirty="0" err="1"/>
              <a:t>Narcan</a:t>
            </a:r>
            <a:r>
              <a:rPr lang="en-US" dirty="0"/>
              <a:t>), death among people who overdosed from </a:t>
            </a:r>
            <a:r>
              <a:rPr lang="en-US" dirty="0" err="1"/>
              <a:t>opioids</a:t>
            </a:r>
            <a:r>
              <a:rPr lang="en-US" dirty="0"/>
              <a:t> was more common. </a:t>
            </a:r>
            <a:endParaRPr lang="en-US" dirty="0" smtClean="0"/>
          </a:p>
          <a:p>
            <a:pPr lvl="1"/>
            <a:r>
              <a:rPr lang="en-US" dirty="0" smtClean="0"/>
              <a:t>Now, there are more survivors of opioid overdose.</a:t>
            </a:r>
          </a:p>
          <a:p>
            <a:pPr lvl="1"/>
            <a:r>
              <a:rPr lang="en-US" dirty="0" smtClean="0"/>
              <a:t>However, survivors may be living with brain injury and not even know it.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Signs &amp; Symptoms of Brain Injury from Opioid Overdose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886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Common Cognitive and Behavioral Symptoms </a:t>
            </a:r>
          </a:p>
          <a:p>
            <a:r>
              <a:rPr lang="en-US" dirty="0" smtClean="0"/>
              <a:t>Decline in executive functions (ability to complete tasks)</a:t>
            </a:r>
          </a:p>
          <a:p>
            <a:r>
              <a:rPr lang="en-US" dirty="0" smtClean="0"/>
              <a:t>Short-term memory loss</a:t>
            </a:r>
          </a:p>
          <a:p>
            <a:r>
              <a:rPr lang="en-US" dirty="0" smtClean="0"/>
              <a:t>Decline in the ability to form new memories</a:t>
            </a:r>
          </a:p>
          <a:p>
            <a:r>
              <a:rPr lang="en-US" dirty="0" smtClean="0"/>
              <a:t>Mood and personality changes</a:t>
            </a:r>
          </a:p>
          <a:p>
            <a:r>
              <a:rPr lang="en-US" dirty="0" smtClean="0"/>
              <a:t>Inability to pay attention</a:t>
            </a:r>
          </a:p>
          <a:p>
            <a:r>
              <a:rPr lang="en-US" dirty="0" smtClean="0"/>
              <a:t>Difficulty with words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Signs &amp; Symptoms of Brain Injury from Opioid Overdose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Common Physical Symptoms </a:t>
            </a:r>
          </a:p>
          <a:p>
            <a:r>
              <a:rPr lang="en-US" sz="2700" dirty="0" smtClean="0"/>
              <a:t>Lack of coordination</a:t>
            </a:r>
          </a:p>
          <a:p>
            <a:r>
              <a:rPr lang="en-US" sz="2700" dirty="0" smtClean="0"/>
              <a:t>Inability to execute a familiar sequence of physical movements </a:t>
            </a:r>
          </a:p>
          <a:p>
            <a:r>
              <a:rPr lang="en-US" sz="2700" dirty="0" smtClean="0"/>
              <a:t>Rigidity and </a:t>
            </a:r>
            <a:r>
              <a:rPr lang="en-US" sz="2700" dirty="0" err="1" smtClean="0"/>
              <a:t>myoclonus</a:t>
            </a:r>
            <a:r>
              <a:rPr lang="en-US" sz="2700" dirty="0" smtClean="0"/>
              <a:t> (sudden muscle spasm)</a:t>
            </a:r>
          </a:p>
          <a:p>
            <a:r>
              <a:rPr lang="en-US" sz="2700" dirty="0" smtClean="0"/>
              <a:t>Weakness of the arms and legs</a:t>
            </a:r>
            <a:endParaRPr lang="en-US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Signs &amp; Symptoms of Brain Injury from Opioid Overdose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Impacts to Treatment</a:t>
            </a:r>
          </a:p>
          <a:p>
            <a:r>
              <a:rPr lang="en-US" sz="2700" dirty="0" smtClean="0"/>
              <a:t>Difficulty processing and retaining information</a:t>
            </a:r>
          </a:p>
          <a:p>
            <a:r>
              <a:rPr lang="en-US" sz="2700" dirty="0" smtClean="0"/>
              <a:t>Difficulty following through with assignments, recalling appointments, etc.</a:t>
            </a:r>
          </a:p>
          <a:p>
            <a:r>
              <a:rPr lang="en-US" sz="2700" dirty="0" smtClean="0"/>
              <a:t>Impulsivity (controlling emotions and behaviors)</a:t>
            </a:r>
          </a:p>
          <a:p>
            <a:r>
              <a:rPr lang="en-US" sz="2700" dirty="0" smtClean="0"/>
              <a:t>Perseveration (repetition of words)</a:t>
            </a:r>
            <a:endParaRPr lang="en-US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dirty="0" smtClean="0"/>
              <a:t>People who have survived a nonfatal opioid overdose, may now have a hypoxic or anoxic brain injury.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1. People who have survived a nonfatal opioid overdose, may now have a hypoxic or anoxic brain injury.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Many survivors of nonfatal opioid overdose suffer some level of trauma to the brain and all overdoses have the potential to result in a brain injury.</a:t>
            </a:r>
          </a:p>
          <a:p>
            <a:r>
              <a:rPr lang="en-US" dirty="0" smtClean="0"/>
              <a:t>The risk of brain damage grows exponentially with multiple overdoses and revivals.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are the Basics of Brain Injury from Opioid Overdose?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dirty="0" smtClean="0"/>
              <a:t>Brain injury that results from opioid overdose may be impacting the effectiveness of treatment and recovery.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780</Words>
  <Application>Microsoft Office PowerPoint</Application>
  <PresentationFormat>On-screen Show (4:3)</PresentationFormat>
  <Paragraphs>81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GET TO KNOW THE BASICS  OF BRAIN INJURY FROM  OPIOID OVERDOSE</vt:lpstr>
      <vt:lpstr>What is Brain Injury from Opioid Overdose? (1/2)</vt:lpstr>
      <vt:lpstr>Why is Anoxic/Hypoxic Brain Injury occurring?</vt:lpstr>
      <vt:lpstr>Signs &amp; Symptoms of Brain Injury from Opioid Overdose (1/3)</vt:lpstr>
      <vt:lpstr>Signs &amp; Symptoms of Brain Injury from Opioid Overdose (2/3)</vt:lpstr>
      <vt:lpstr>Signs &amp; Symptoms of Brain Injury from Opioid Overdose (3/3)</vt:lpstr>
      <vt:lpstr>What are the BASICS of Brain Injury from Opioid Overdose?</vt:lpstr>
      <vt:lpstr>1. People who have survived a nonfatal opioid overdose, may now have a hypoxic or anoxic brain injury.</vt:lpstr>
      <vt:lpstr>What are the Basics of Brain Injury from Opioid Overdose?</vt:lpstr>
      <vt:lpstr>2. Brain injury that results from opioid overdose may be impacting the effectiveness of treatment and recovery.</vt:lpstr>
      <vt:lpstr>What are the Basics of Brain Injury from Opioid Overdose?</vt:lpstr>
      <vt:lpstr>3. Screening can and should be performed to identify brain injury from opioid overdose and to modify the course of treatment if needed.</vt:lpstr>
      <vt:lpstr>Screening for Brain Injury from Opioid Overdose (1/2)</vt:lpstr>
      <vt:lpstr>Screening for Brain Injury from Opioid Overdose (1/2)</vt:lpstr>
      <vt:lpstr>How do I learn more? </vt:lpstr>
      <vt:lpstr>Thank you.</vt:lpstr>
      <vt:lpstr>Sources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Kat</cp:lastModifiedBy>
  <cp:revision>16</cp:revision>
  <dcterms:created xsi:type="dcterms:W3CDTF">2021-05-02T03:47:47Z</dcterms:created>
  <dcterms:modified xsi:type="dcterms:W3CDTF">2021-05-03T03:15:15Z</dcterms:modified>
</cp:coreProperties>
</file>