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9585"/>
    <a:srgbClr val="283A34"/>
    <a:srgbClr val="545454"/>
    <a:srgbClr val="437798"/>
    <a:srgbClr val="D9D9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28800-2BD2-4B48-81D8-4E4812BB876B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B4421-6372-41A9-8D96-86E8C73BC6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B4421-6372-41A9-8D96-86E8C73BC6C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B4421-6372-41A9-8D96-86E8C73BC6C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5638800"/>
            <a:ext cx="9144000" cy="12192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NH_Providers_logo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486400" y="5638800"/>
            <a:ext cx="3657600" cy="1279051"/>
          </a:xfrm>
          <a:prstGeom prst="rect">
            <a:avLst/>
          </a:prstGeom>
        </p:spPr>
      </p:pic>
      <p:pic>
        <p:nvPicPr>
          <p:cNvPr id="15" name="Picture 14" descr="Providers Social Media Image 1.png"/>
          <p:cNvPicPr>
            <a:picLocks noChangeAspect="1"/>
          </p:cNvPicPr>
          <p:nvPr userDrawn="1"/>
        </p:nvPicPr>
        <p:blipFill>
          <a:blip r:embed="rId3" cstate="print"/>
          <a:srcRect t="17945" b="43045"/>
          <a:stretch>
            <a:fillRect/>
          </a:stretch>
        </p:blipFill>
        <p:spPr>
          <a:xfrm>
            <a:off x="381000" y="5715000"/>
            <a:ext cx="3124200" cy="10216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F126-D4A8-4C03-8B38-FB0A4463C2A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CE20-1E23-4541-A94A-0E79100C7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F126-D4A8-4C03-8B38-FB0A4463C2A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CE20-1E23-4541-A94A-0E79100C7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F126-D4A8-4C03-8B38-FB0A4463C2A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CE20-1E23-4541-A94A-0E79100C7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F126-D4A8-4C03-8B38-FB0A4463C2A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CE20-1E23-4541-A94A-0E79100C7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F126-D4A8-4C03-8B38-FB0A4463C2A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CE20-1E23-4541-A94A-0E79100C7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F126-D4A8-4C03-8B38-FB0A4463C2A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CE20-1E23-4541-A94A-0E79100C7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F126-D4A8-4C03-8B38-FB0A4463C2A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CE20-1E23-4541-A94A-0E79100C7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F126-D4A8-4C03-8B38-FB0A4463C2A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CE20-1E23-4541-A94A-0E79100C7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F126-D4A8-4C03-8B38-FB0A4463C2A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CE20-1E23-4541-A94A-0E79100C7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F126-D4A8-4C03-8B38-FB0A4463C2A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CE20-1E23-4541-A94A-0E79100C7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FF126-D4A8-4C03-8B38-FB0A4463C2A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5CE20-1E23-4541-A94A-0E79100C7D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638800"/>
            <a:ext cx="9144000" cy="12192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H_Providers_logo-01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5486400" y="5638800"/>
            <a:ext cx="3657600" cy="1279051"/>
          </a:xfrm>
          <a:prstGeom prst="rect">
            <a:avLst/>
          </a:prstGeom>
        </p:spPr>
      </p:pic>
      <p:pic>
        <p:nvPicPr>
          <p:cNvPr id="9" name="Picture 8" descr="Providers Social Media Image 1.png"/>
          <p:cNvPicPr>
            <a:picLocks noChangeAspect="1"/>
          </p:cNvPicPr>
          <p:nvPr userDrawn="1"/>
        </p:nvPicPr>
        <p:blipFill>
          <a:blip r:embed="rId14" cstate="print"/>
          <a:srcRect t="17945" b="43045"/>
          <a:stretch>
            <a:fillRect/>
          </a:stretch>
        </p:blipFill>
        <p:spPr>
          <a:xfrm>
            <a:off x="381000" y="5715000"/>
            <a:ext cx="3124200" cy="10216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437798"/>
          </a:solidFill>
          <a:latin typeface="Century Gothic" pitchFamily="34" charset="0"/>
          <a:ea typeface="Nirmala UI Semilight" pitchFamily="34" charset="0"/>
          <a:cs typeface="Nirmala UI Semilight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545454"/>
          </a:solidFill>
          <a:latin typeface="Century Gothic" pitchFamily="34" charset="0"/>
          <a:ea typeface="Nirmala UI Semilight" pitchFamily="34" charset="0"/>
          <a:cs typeface="Nirmala UI Semilight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545454"/>
          </a:solidFill>
          <a:latin typeface="Century Gothic" pitchFamily="34" charset="0"/>
          <a:ea typeface="Nirmala UI Semilight" pitchFamily="34" charset="0"/>
          <a:cs typeface="Nirmala UI Semilight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45454"/>
          </a:solidFill>
          <a:latin typeface="Century Gothic" pitchFamily="34" charset="0"/>
          <a:ea typeface="Nirmala UI Semilight" pitchFamily="34" charset="0"/>
          <a:cs typeface="Nirmala UI Semilight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45454"/>
          </a:solidFill>
          <a:latin typeface="Century Gothic" pitchFamily="34" charset="0"/>
          <a:ea typeface="Nirmala UI Semilight" pitchFamily="34" charset="0"/>
          <a:cs typeface="Nirmala UI Semilight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45454"/>
          </a:solidFill>
          <a:latin typeface="Century Gothic" pitchFamily="34" charset="0"/>
          <a:ea typeface="Nirmala UI Semilight" pitchFamily="34" charset="0"/>
          <a:cs typeface="Nirmala UI Semilight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providers.org/toolkit" TargetMode="External"/><Relationship Id="rId2" Type="http://schemas.openxmlformats.org/officeDocument/2006/relationships/hyperlink" Target="http://www.nhproviders.org/braininjuryoverdos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kiri@nhproviders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74319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545454"/>
                </a:solidFill>
              </a:rPr>
              <a:t>GET TO KNOW</a:t>
            </a:r>
            <a:br>
              <a:rPr lang="en-US" dirty="0" smtClean="0">
                <a:solidFill>
                  <a:srgbClr val="545454"/>
                </a:solidFill>
              </a:rPr>
            </a:br>
            <a:r>
              <a:rPr lang="en-US" dirty="0" smtClean="0">
                <a:solidFill>
                  <a:srgbClr val="437798"/>
                </a:solidFill>
              </a:rPr>
              <a:t>THE BASICS </a:t>
            </a:r>
            <a:r>
              <a:rPr lang="en-US" dirty="0" smtClean="0">
                <a:solidFill>
                  <a:srgbClr val="545454"/>
                </a:solidFill>
              </a:rPr>
              <a:t/>
            </a:r>
            <a:br>
              <a:rPr lang="en-US" dirty="0" smtClean="0">
                <a:solidFill>
                  <a:srgbClr val="545454"/>
                </a:solidFill>
              </a:rPr>
            </a:br>
            <a:r>
              <a:rPr lang="en-US" dirty="0" smtClean="0">
                <a:solidFill>
                  <a:srgbClr val="545454"/>
                </a:solidFill>
              </a:rPr>
              <a:t>OF BRAIN INJURY FROM </a:t>
            </a:r>
            <a:br>
              <a:rPr lang="en-US" dirty="0" smtClean="0">
                <a:solidFill>
                  <a:srgbClr val="545454"/>
                </a:solidFill>
              </a:rPr>
            </a:br>
            <a:r>
              <a:rPr lang="en-US" dirty="0" smtClean="0">
                <a:solidFill>
                  <a:srgbClr val="545454"/>
                </a:solidFill>
              </a:rPr>
              <a:t>OPIOID OVERDOSE</a:t>
            </a:r>
            <a:endParaRPr lang="en-US" dirty="0">
              <a:solidFill>
                <a:srgbClr val="54545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10000"/>
            <a:ext cx="7924800" cy="1752600"/>
          </a:xfrm>
        </p:spPr>
        <p:txBody>
          <a:bodyPr>
            <a:normAutofit/>
          </a:bodyPr>
          <a:lstStyle/>
          <a:p>
            <a:pPr algn="l"/>
            <a:r>
              <a:rPr lang="en-US" sz="2000" b="1" i="1" dirty="0" smtClean="0"/>
              <a:t>Presentation  for  Support Circle and Community </a:t>
            </a:r>
            <a:r>
              <a:rPr lang="en-US" sz="2000" i="1" dirty="0" smtClean="0"/>
              <a:t>provided by the NH Providers Association</a:t>
            </a: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5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Hong, J. S., Moran, M. T., Eaton, L. A., &amp; Grafton, L. M. (2019). Neurologic, Cognitive, and Behavioral Consequences of Opioid Overdose: A Review. </a:t>
            </a:r>
            <a:r>
              <a:rPr lang="en-US" i="1" dirty="0" smtClean="0"/>
              <a:t>Current Physical Medicine and Rehabilitation Reports,</a:t>
            </a:r>
            <a:r>
              <a:rPr lang="en-US" dirty="0" smtClean="0"/>
              <a:t> </a:t>
            </a:r>
            <a:r>
              <a:rPr lang="en-US" i="1" dirty="0" smtClean="0"/>
              <a:t>7</a:t>
            </a:r>
            <a:r>
              <a:rPr lang="en-US" dirty="0" smtClean="0"/>
              <a:t>(4), 305-313. doi:10.1007/s40141-019-00247-2	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Sieradzki</a:t>
            </a:r>
            <a:r>
              <a:rPr lang="en-US" dirty="0" smtClean="0"/>
              <a:t>, K., &amp; </a:t>
            </a:r>
            <a:r>
              <a:rPr lang="en-US" dirty="0" err="1" smtClean="0"/>
              <a:t>Capuco</a:t>
            </a:r>
            <a:r>
              <a:rPr lang="en-US" dirty="0" smtClean="0"/>
              <a:t>, J. (2020, September 1). Brain Injury:  The Silent Partner in Substance Use Disorder &amp; Strategies To Help Those Impacted. Annual Meeting New Hampshire Providers Association, Virtual Summit (New Hampshire).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is Brain Injury from Opioid Overdose?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During an opioid overdose, injury to the brain can occur</a:t>
            </a:r>
          </a:p>
          <a:p>
            <a:pPr lvl="1"/>
            <a:r>
              <a:rPr lang="en-US" dirty="0" smtClean="0"/>
              <a:t>Hypoxic and anoxic events are possible</a:t>
            </a:r>
          </a:p>
          <a:p>
            <a:pPr lvl="2"/>
            <a:r>
              <a:rPr lang="en-US" dirty="0" smtClean="0"/>
              <a:t>Hypoxic brain injury occurs when oxygen flow is restricted to the brain</a:t>
            </a:r>
          </a:p>
          <a:p>
            <a:pPr lvl="2"/>
            <a:r>
              <a:rPr lang="en-US" dirty="0" smtClean="0"/>
              <a:t>Anoxic brain injury occurs when there is a complete lack of oxygen to the brain</a:t>
            </a:r>
          </a:p>
          <a:p>
            <a:pPr lvl="1"/>
            <a:r>
              <a:rPr lang="en-US" dirty="0" smtClean="0"/>
              <a:t>These acquired brain injuries can result in physical impairments and/or changes in behaviors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is Anoxic/Hypoxic Brain Injury occurring?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Prior to the regular use of the drug </a:t>
            </a:r>
            <a:r>
              <a:rPr lang="en-US" dirty="0" err="1"/>
              <a:t>Naloxone</a:t>
            </a:r>
            <a:r>
              <a:rPr lang="en-US" dirty="0"/>
              <a:t> (or brand-name </a:t>
            </a:r>
            <a:r>
              <a:rPr lang="en-US" dirty="0" err="1"/>
              <a:t>Narcan</a:t>
            </a:r>
            <a:r>
              <a:rPr lang="en-US" dirty="0"/>
              <a:t>), death among people who overdosed from </a:t>
            </a:r>
            <a:r>
              <a:rPr lang="en-US" dirty="0" err="1"/>
              <a:t>opioids</a:t>
            </a:r>
            <a:r>
              <a:rPr lang="en-US" dirty="0"/>
              <a:t> was more common. </a:t>
            </a:r>
            <a:endParaRPr lang="en-US" dirty="0" smtClean="0"/>
          </a:p>
          <a:p>
            <a:pPr lvl="1"/>
            <a:r>
              <a:rPr lang="en-US" dirty="0" smtClean="0"/>
              <a:t>Now, there are more survivors of opioid overdose.</a:t>
            </a:r>
          </a:p>
          <a:p>
            <a:pPr lvl="1"/>
            <a:r>
              <a:rPr lang="en-US" dirty="0" smtClean="0"/>
              <a:t>However, survivors may be living with brain injury and not even know it.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Signs &amp; Symptoms of Brain Injury from Opioid Overdose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Most Common</a:t>
            </a:r>
          </a:p>
          <a:p>
            <a:pPr lvl="1"/>
            <a:r>
              <a:rPr lang="en-US" dirty="0" smtClean="0"/>
              <a:t>Short-term </a:t>
            </a:r>
            <a:r>
              <a:rPr lang="en-US" dirty="0"/>
              <a:t>memory loss </a:t>
            </a:r>
          </a:p>
          <a:p>
            <a:pPr lvl="1"/>
            <a:r>
              <a:rPr lang="en-US" dirty="0"/>
              <a:t>Decline in the ability to form new memories</a:t>
            </a:r>
          </a:p>
          <a:p>
            <a:pPr lvl="1"/>
            <a:r>
              <a:rPr lang="en-US" dirty="0"/>
              <a:t>Mood and personality changes</a:t>
            </a:r>
          </a:p>
          <a:p>
            <a:pPr lvl="1"/>
            <a:r>
              <a:rPr lang="en-US" dirty="0"/>
              <a:t>Difficulty controlling emotions and behaviors</a:t>
            </a:r>
          </a:p>
          <a:p>
            <a:pPr lvl="1"/>
            <a:r>
              <a:rPr lang="en-US" dirty="0"/>
              <a:t>Inability to pay attention</a:t>
            </a:r>
          </a:p>
          <a:p>
            <a:pPr lvl="1"/>
            <a:r>
              <a:rPr lang="en-US" dirty="0"/>
              <a:t>Difficulty processing and retaining information</a:t>
            </a:r>
          </a:p>
          <a:p>
            <a:pPr lvl="1"/>
            <a:r>
              <a:rPr lang="en-US" dirty="0"/>
              <a:t>Lack of coordination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are the BASICS of Brain Injury from Opioid Overdose?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799"/>
            <a:ext cx="8229600" cy="3352801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/>
              <a:t>1.  </a:t>
            </a:r>
            <a:r>
              <a:rPr lang="en-US" dirty="0" smtClean="0"/>
              <a:t>People </a:t>
            </a:r>
            <a:r>
              <a:rPr lang="en-US" dirty="0"/>
              <a:t>who have had an opioid overdose, may now be living with a brain </a:t>
            </a:r>
            <a:r>
              <a:rPr lang="en-US" dirty="0" smtClean="0"/>
              <a:t>injury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are the Basics of Brain Injury from Opioid Overdose?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799"/>
            <a:ext cx="8229600" cy="3352801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/>
              <a:t>2.  </a:t>
            </a:r>
            <a:r>
              <a:rPr lang="en-US" dirty="0" smtClean="0"/>
              <a:t>Brain injury caused by opioid overdose can make treatment and recovery difficult for some people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are the Basics of Brain Injury from Opioid Overdose?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799"/>
            <a:ext cx="8229600" cy="3352801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/>
              <a:t>3.  </a:t>
            </a:r>
            <a:r>
              <a:rPr lang="en-US" dirty="0" smtClean="0"/>
              <a:t>If a person has had one or more opioid overdoses, they should visit their doctor to be checked for brain injury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How do I learn more?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You can find more information at </a:t>
            </a:r>
            <a:r>
              <a:rPr lang="en-US" dirty="0" smtClean="0">
                <a:solidFill>
                  <a:srgbClr val="6D9585"/>
                </a:solidFill>
                <a:hlinkClick r:id="rId2"/>
              </a:rPr>
              <a:t>nhproviders.org/</a:t>
            </a:r>
            <a:r>
              <a:rPr lang="en-US" dirty="0" err="1" smtClean="0">
                <a:solidFill>
                  <a:srgbClr val="6D9585"/>
                </a:solidFill>
                <a:hlinkClick r:id="rId2"/>
              </a:rPr>
              <a:t>braininjuryoverdose</a:t>
            </a:r>
            <a:endParaRPr lang="en-US" dirty="0" smtClean="0">
              <a:solidFill>
                <a:srgbClr val="6D9585"/>
              </a:solidFill>
            </a:endParaRPr>
          </a:p>
          <a:p>
            <a:pPr lvl="1"/>
            <a:r>
              <a:rPr lang="en-US" dirty="0" smtClean="0"/>
              <a:t>Additional information and resources are available</a:t>
            </a:r>
          </a:p>
          <a:p>
            <a:pPr lvl="1"/>
            <a:r>
              <a:rPr lang="en-US" dirty="0" smtClean="0"/>
              <a:t>A Community Toolkit is also available so that you can share this message with your community.</a:t>
            </a:r>
          </a:p>
          <a:p>
            <a:pPr lvl="2"/>
            <a:r>
              <a:rPr lang="en-US" dirty="0" smtClean="0"/>
              <a:t>Visit </a:t>
            </a:r>
            <a:r>
              <a:rPr lang="en-US" dirty="0" smtClean="0">
                <a:hlinkClick r:id="rId3"/>
              </a:rPr>
              <a:t>nhproviders.org/toolkit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315200" cy="304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i="1" dirty="0" smtClean="0"/>
              <a:t>CONTACT INFORMATION</a:t>
            </a:r>
          </a:p>
          <a:p>
            <a:pPr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i="1" dirty="0" smtClean="0"/>
              <a:t>For information on the Get to Know the BASICS of Brain Injury from Opioid Overdose campaign and Community Toolkit, please contact </a:t>
            </a:r>
            <a:r>
              <a:rPr lang="en-US" sz="2400" i="1" dirty="0" err="1" smtClean="0"/>
              <a:t>Kiri</a:t>
            </a:r>
            <a:r>
              <a:rPr lang="en-US" sz="2400" i="1" dirty="0" smtClean="0"/>
              <a:t> Stroh, </a:t>
            </a:r>
            <a:r>
              <a:rPr lang="en-US" sz="2400" i="1" dirty="0" smtClean="0">
                <a:hlinkClick r:id="rId2"/>
              </a:rPr>
              <a:t>kiri@nhproviders.org</a:t>
            </a:r>
            <a:r>
              <a:rPr lang="en-US" sz="2400" i="1" dirty="0" smtClean="0"/>
              <a:t>.</a:t>
            </a:r>
          </a:p>
          <a:p>
            <a:pPr marL="0" indent="0">
              <a:buNone/>
            </a:pPr>
            <a:endParaRPr lang="en-US" sz="2400" i="1" dirty="0" smtClean="0"/>
          </a:p>
          <a:p>
            <a:pPr>
              <a:buNone/>
            </a:pPr>
            <a:r>
              <a:rPr lang="en-US" sz="2400" i="1" dirty="0" smtClean="0"/>
              <a:t>Note: This presentation was revised in April 2021.</a:t>
            </a:r>
          </a:p>
          <a:p>
            <a:endParaRPr lang="en-US" sz="2400" i="1" dirty="0" smtClean="0"/>
          </a:p>
          <a:p>
            <a:pPr>
              <a:buNone/>
            </a:pPr>
            <a:endParaRPr lang="en-US" sz="2400" i="1" dirty="0"/>
          </a:p>
          <a:p>
            <a:pPr>
              <a:buNone/>
            </a:pPr>
            <a:endParaRPr lang="en-US" sz="24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365</Words>
  <Application>Microsoft Office PowerPoint</Application>
  <PresentationFormat>On-screen Show (4:3)</PresentationFormat>
  <Paragraphs>45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GET TO KNOW THE BASICS  OF BRAIN INJURY FROM  OPIOID OVERDOSE</vt:lpstr>
      <vt:lpstr>What is Brain Injury from Opioid Overdose?</vt:lpstr>
      <vt:lpstr>Why is Anoxic/Hypoxic Brain Injury occurring?</vt:lpstr>
      <vt:lpstr>Signs &amp; Symptoms of Brain Injury from Opioid Overdose</vt:lpstr>
      <vt:lpstr>What are the BASICS of Brain Injury from Opioid Overdose?</vt:lpstr>
      <vt:lpstr>What are the Basics of Brain Injury from Opioid Overdose?</vt:lpstr>
      <vt:lpstr>What are the Basics of Brain Injury from Opioid Overdose?</vt:lpstr>
      <vt:lpstr>How do I learn more? </vt:lpstr>
      <vt:lpstr>Thank you.</vt:lpstr>
      <vt:lpstr>Sources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</dc:creator>
  <cp:lastModifiedBy>Kat</cp:lastModifiedBy>
  <cp:revision>12</cp:revision>
  <dcterms:created xsi:type="dcterms:W3CDTF">2021-05-02T03:47:47Z</dcterms:created>
  <dcterms:modified xsi:type="dcterms:W3CDTF">2021-05-03T03:11:11Z</dcterms:modified>
</cp:coreProperties>
</file>